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324" r:id="rId3"/>
    <p:sldId id="359" r:id="rId4"/>
    <p:sldId id="356" r:id="rId5"/>
    <p:sldId id="357" r:id="rId6"/>
    <p:sldId id="338" r:id="rId7"/>
    <p:sldId id="358" r:id="rId8"/>
    <p:sldId id="336" r:id="rId9"/>
    <p:sldId id="351" r:id="rId10"/>
    <p:sldId id="340" r:id="rId11"/>
    <p:sldId id="346" r:id="rId12"/>
    <p:sldId id="347" r:id="rId13"/>
    <p:sldId id="348" r:id="rId14"/>
    <p:sldId id="349" r:id="rId15"/>
    <p:sldId id="350" r:id="rId16"/>
    <p:sldId id="353" r:id="rId17"/>
    <p:sldId id="354" r:id="rId18"/>
    <p:sldId id="341" r:id="rId19"/>
    <p:sldId id="360" r:id="rId20"/>
    <p:sldId id="35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EEE5C-482B-83B4-F1C1-9881DB2108A7}" v="619" dt="2025-11-30T21:50:01.238"/>
    <p1510:client id="{1FA689B6-40B0-A30F-FADD-FEF04F67BBC1}" v="20" dt="2025-12-01T00:56:41.381"/>
    <p1510:client id="{4457D272-7BB2-E328-BBCB-7629A8F7BC98}" v="215" dt="2025-11-30T21:12:20.090"/>
    <p1510:client id="{62EAEFC3-E435-0759-23F9-1741302E2E0C}" v="334" dt="2025-12-01T10:34:13.795"/>
    <p1510:client id="{E8F6979E-7AB0-4B2B-9E6F-8BAA497AAB31}" v="947" dt="2025-12-01T12:32:26.398"/>
    <p1510:client id="{F9823131-0513-2A15-BA89-FC5CBB2C87C3}" v="4" dt="2025-12-01T00:53:56.007"/>
    <p1510:client id="{FB7F2DFE-A01D-6E4B-E047-B1C295602FC6}" v="312" dt="2025-12-01T10:25:58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7145245" y="3067264"/>
            <a:ext cx="3623749" cy="1792798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r"/>
            <a:r>
              <a:rPr lang="pt-BR" sz="1600">
                <a:latin typeface="Arial"/>
                <a:ea typeface="Verdana"/>
                <a:cs typeface="Arial"/>
              </a:rPr>
              <a:t>André Luiz Mendes Floriano</a:t>
            </a:r>
            <a:br>
              <a:rPr lang="pt-BR" sz="1600">
                <a:latin typeface="Arial"/>
                <a:ea typeface="Verdana"/>
                <a:cs typeface="Verdana" panose="020B0604030504040204" pitchFamily="34" charset="0"/>
              </a:rPr>
            </a:br>
            <a:r>
              <a:rPr lang="pt-BR" sz="1600" err="1">
                <a:latin typeface="Arial"/>
                <a:ea typeface="Verdana"/>
                <a:cs typeface="Verdana" panose="020B0604030504040204" pitchFamily="34" charset="0"/>
              </a:rPr>
              <a:t>Antonio</a:t>
            </a:r>
            <a:r>
              <a:rPr lang="pt-BR" sz="1600">
                <a:latin typeface="Arial"/>
                <a:ea typeface="Verdana"/>
                <a:cs typeface="Verdana" panose="020B0604030504040204" pitchFamily="34" charset="0"/>
              </a:rPr>
              <a:t> Vinicius Souza Menezes</a:t>
            </a:r>
            <a:endParaRPr lang="pt-BR" sz="1600">
              <a:latin typeface="Arial"/>
              <a:ea typeface="Verdana"/>
              <a:cs typeface="Arial"/>
            </a:endParaRPr>
          </a:p>
          <a:p>
            <a:pPr algn="r"/>
            <a:endParaRPr lang="pt-BR" sz="1600">
              <a:latin typeface="Arial"/>
              <a:ea typeface="Verdana"/>
              <a:cs typeface="Arial"/>
            </a:endParaRPr>
          </a:p>
          <a:p>
            <a:pPr algn="r"/>
            <a:r>
              <a:rPr lang="pt-BR" sz="1600">
                <a:latin typeface="Arial"/>
                <a:ea typeface="Verdana"/>
                <a:cs typeface="Verdana" panose="020B0604030504040204" pitchFamily="34" charset="0"/>
              </a:rPr>
              <a:t>Engenharia Mecânica</a:t>
            </a:r>
            <a:endParaRPr lang="pt-BR" sz="1600">
              <a:latin typeface="Arial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endParaRPr lang="pt-BR" sz="1600">
              <a:latin typeface="Arial"/>
              <a:ea typeface="Verdana"/>
              <a:cs typeface="Verdana" panose="020B0604030504040204" pitchFamily="34" charset="0"/>
            </a:endParaRPr>
          </a:p>
          <a:p>
            <a:pPr algn="r"/>
            <a:r>
              <a:rPr lang="pt-BR" sz="1600">
                <a:latin typeface="Arial"/>
                <a:ea typeface="Verdana"/>
                <a:cs typeface="Arial"/>
              </a:rPr>
              <a:t>Professor Diego </a:t>
            </a:r>
            <a:r>
              <a:rPr lang="pt-BR" sz="1600" err="1">
                <a:latin typeface="Arial"/>
                <a:ea typeface="Verdana"/>
                <a:cs typeface="Arial"/>
              </a:rPr>
              <a:t>Beppler</a:t>
            </a:r>
          </a:p>
          <a:p>
            <a:pPr algn="r"/>
            <a:r>
              <a:rPr lang="pt-BR" sz="1600">
                <a:latin typeface="Arial"/>
                <a:ea typeface="Verdana"/>
                <a:cs typeface="Arial"/>
              </a:rPr>
              <a:t>2025</a:t>
            </a:r>
            <a:endParaRPr lang="pt-BR" sz="1600">
              <a:latin typeface="Arial"/>
              <a:cs typeface="Arial"/>
            </a:endParaRPr>
          </a:p>
        </p:txBody>
      </p:sp>
      <p:sp>
        <p:nvSpPr>
          <p:cNvPr id="3" name="CaixaDeTexto 23">
            <a:extLst>
              <a:ext uri="{FF2B5EF4-FFF2-40B4-BE49-F238E27FC236}">
                <a16:creationId xmlns:a16="http://schemas.microsoft.com/office/drawing/2014/main" id="{1B5C5729-C9BE-F1B8-DC0B-6C50A61A9F26}"/>
              </a:ext>
            </a:extLst>
          </p:cNvPr>
          <p:cNvSpPr txBox="1"/>
          <p:nvPr/>
        </p:nvSpPr>
        <p:spPr>
          <a:xfrm>
            <a:off x="5465755" y="1431620"/>
            <a:ext cx="5887384" cy="1405476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b="1">
                <a:latin typeface="Arial"/>
                <a:ea typeface="+mn-lt"/>
                <a:cs typeface="+mn-lt"/>
              </a:rPr>
              <a:t>PROJETO DE UM SISTEMA DE BOMBA DE CALOR REVERSÍVEL PARAREFRIGERAÇÃO</a:t>
            </a:r>
            <a:endParaRPr lang="pt-BR" sz="2800" b="1">
              <a:latin typeface="Arial"/>
              <a:cs typeface="Arial"/>
            </a:endParaRPr>
          </a:p>
        </p:txBody>
      </p:sp>
      <p:pic>
        <p:nvPicPr>
          <p:cNvPr id="6" name="Imagem 5" descr="Forma, Ícone&#10;&#10;Descrição gerada automaticamente">
            <a:extLst>
              <a:ext uri="{FF2B5EF4-FFF2-40B4-BE49-F238E27FC236}">
                <a16:creationId xmlns:a16="http://schemas.microsoft.com/office/drawing/2014/main" id="{E87AB75E-F593-A733-530F-4860DD7B37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3"/>
          <a:stretch/>
        </p:blipFill>
        <p:spPr>
          <a:xfrm flipV="1">
            <a:off x="-391283" y="158851"/>
            <a:ext cx="4449092" cy="6696744"/>
          </a:xfrm>
          <a:prstGeom prst="rect">
            <a:avLst/>
          </a:prstGeom>
        </p:spPr>
      </p:pic>
      <p:pic>
        <p:nvPicPr>
          <p:cNvPr id="9" name="Imagem 8" descr="Forma, Retângulo&#10;&#10;Descrição gerada automaticamente">
            <a:extLst>
              <a:ext uri="{FF2B5EF4-FFF2-40B4-BE49-F238E27FC236}">
                <a16:creationId xmlns:a16="http://schemas.microsoft.com/office/drawing/2014/main" id="{77F57E3E-4286-3145-84F3-552AF2777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0"/>
          <a:stretch/>
        </p:blipFill>
        <p:spPr>
          <a:xfrm flipH="1">
            <a:off x="6797363" y="1"/>
            <a:ext cx="5904657" cy="906947"/>
          </a:xfrm>
          <a:prstGeom prst="rect">
            <a:avLst/>
          </a:prstGeom>
        </p:spPr>
      </p:pic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C12FBB4B-C58D-41D6-462A-25F7EA2E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163" y="5946946"/>
            <a:ext cx="1876425" cy="647700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6A154E9-A138-9264-BF79-A553B74A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6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F57D-13C8-1B9E-FCD2-D0263B841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A9635B2-AE14-D145-160C-915347BC1ACF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981ED82E-4E7C-37A8-1AB6-AC4E0B96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A97037F-9204-FB93-3920-6505BDE0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10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0C26DA6-0352-3FAA-9902-09B2DC99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Compressor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5BA16F8-D520-D4D5-3B21-AC202D483A27}"/>
              </a:ext>
            </a:extLst>
          </p:cNvPr>
          <p:cNvSpPr txBox="1"/>
          <p:nvPr/>
        </p:nvSpPr>
        <p:spPr>
          <a:xfrm>
            <a:off x="431800" y="1395231"/>
            <a:ext cx="1066800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Retirados do PSS da Embraco;</a:t>
            </a: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HBP (High </a:t>
            </a:r>
            <a:r>
              <a:rPr lang="pt-BR" sz="2800" err="1">
                <a:latin typeface="Arial"/>
                <a:cs typeface="Arial"/>
              </a:rPr>
              <a:t>back</a:t>
            </a:r>
            <a:r>
              <a:rPr lang="pt-BR" sz="2800">
                <a:latin typeface="Arial"/>
                <a:cs typeface="Arial"/>
              </a:rPr>
              <a:t> </a:t>
            </a:r>
            <a:r>
              <a:rPr lang="pt-BR" sz="2800" err="1">
                <a:latin typeface="Arial"/>
                <a:cs typeface="Arial"/>
              </a:rPr>
              <a:t>pressure</a:t>
            </a:r>
            <a:r>
              <a:rPr lang="pt-BR" sz="2800">
                <a:latin typeface="Arial"/>
                <a:cs typeface="Arial"/>
              </a:rPr>
              <a:t>), utilizando R22;</a:t>
            </a: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Para os cálculos foram escolhidos: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F5E991-CAC7-3ACE-6A1E-7DF536C2D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9618"/>
              </p:ext>
            </p:extLst>
          </p:nvPr>
        </p:nvGraphicFramePr>
        <p:xfrm>
          <a:off x="3078874" y="3993338"/>
          <a:ext cx="6032258" cy="20838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16129">
                  <a:extLst>
                    <a:ext uri="{9D8B030D-6E8A-4147-A177-3AD203B41FA5}">
                      <a16:colId xmlns:a16="http://schemas.microsoft.com/office/drawing/2014/main" val="3517259593"/>
                    </a:ext>
                  </a:extLst>
                </a:gridCol>
                <a:gridCol w="3016129">
                  <a:extLst>
                    <a:ext uri="{9D8B030D-6E8A-4147-A177-3AD203B41FA5}">
                      <a16:colId xmlns:a16="http://schemas.microsoft.com/office/drawing/2014/main" val="2864725315"/>
                    </a:ext>
                  </a:extLst>
                </a:gridCol>
              </a:tblGrid>
              <a:tr h="62083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Compressor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Capacidade [BTU/h]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63426"/>
                  </a:ext>
                </a:extLst>
              </a:tr>
              <a:tr h="3104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u="sng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NJ7240F</a:t>
                      </a:r>
                      <a:endParaRPr lang="en-US" sz="1800" b="1" u="sng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19462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062475"/>
                  </a:ext>
                </a:extLst>
              </a:tr>
              <a:tr h="3104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u="sng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NJ9238E</a:t>
                      </a:r>
                      <a:endParaRPr lang="en-US" sz="1800" b="1" u="sng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15467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304844"/>
                  </a:ext>
                </a:extLst>
              </a:tr>
              <a:tr h="3104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NJ9232E</a:t>
                      </a:r>
                      <a:endParaRPr lang="en-US" sz="1800" b="1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13949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05354"/>
                  </a:ext>
                </a:extLst>
              </a:tr>
              <a:tr h="3104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NJ9232E</a:t>
                      </a:r>
                      <a:endParaRPr lang="en-US" sz="1800" b="1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12240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6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75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A144-A0B2-B81C-3C0E-D5F7417D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28E2536-C145-A2E7-9329-C62DA3C76E5F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4A68E733-EC2A-5078-8D18-322495C6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CEFE890-A4DA-6B2A-2CD9-B9B8C961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11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917D901-6718-6C39-AA3F-96CBDCBD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Diagrama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E2D8737D-10EE-7EF9-6842-472AFA58E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868"/>
            <a:ext cx="12192000" cy="442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4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2C275-D585-CE90-7644-F64AE2189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821A4D5D-6FD3-57E5-5AB5-7F9FB7CF2AEC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9F957C86-4C13-97DC-CB26-802BCC97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4EBC962-03FF-3AD3-288F-0E1DCADB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12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59F3C4A-6A91-BA0F-07A4-889E0531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Resultados Verão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97461F-3BF7-7D66-CC91-F0403ADC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40" y="2001761"/>
            <a:ext cx="1683760" cy="3435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9315D-B950-37C9-AECC-80C06C478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026" y="2000977"/>
            <a:ext cx="2731091" cy="34350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92477E-9C65-9690-0148-992F7663C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860" y="2001761"/>
            <a:ext cx="2681217" cy="3435048"/>
          </a:xfrm>
          <a:prstGeom prst="rect">
            <a:avLst/>
          </a:prstGeom>
        </p:spPr>
      </p:pic>
      <p:pic>
        <p:nvPicPr>
          <p:cNvPr id="20" name="Picture 1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8FCC4F0-B999-3D00-3CA1-FF881C50F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503" y="1998737"/>
            <a:ext cx="2077781" cy="3435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F5C6C7-46C6-A272-A150-66656D526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9" y="2001761"/>
            <a:ext cx="2759767" cy="34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00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C139-B1E0-29A0-F105-28EBF1DB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A44CF06-3747-0703-0961-48431B514BA8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4AA84BE5-2116-7F7E-F1F5-E52FFF54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A6A0BDE-9CC0-CF5E-9917-E0F8C430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13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6A1A5DE-02A9-C437-88A4-95F225AF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Resultados Verão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66D4C-FB2E-6FEE-B5BA-62324860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704" y="1409094"/>
            <a:ext cx="2632499" cy="4547810"/>
          </a:xfrm>
          <a:prstGeom prst="rect">
            <a:avLst/>
          </a:prstGeom>
        </p:spPr>
      </p:pic>
      <p:pic>
        <p:nvPicPr>
          <p:cNvPr id="16" name="Picture 1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DA31B8F-4E36-9DBC-EB9C-EC76D575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298" y="1412118"/>
            <a:ext cx="2696830" cy="45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7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A17B8-1C52-F2FD-F551-AFA37710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AE63C39-461C-5F99-1DE7-1F6A2815CA4E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4F777E1D-0E45-702A-0724-49CE6BE0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07743FE-36D8-F2FA-D687-28C8A2A2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14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2FD06A5-6ED5-66FA-D672-0EB8D9AB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Resultados Inverno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A9BA9-163B-D2BE-2DD6-40BBDABD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53" y="1983618"/>
            <a:ext cx="2071733" cy="3429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186971-51A9-DAE7-1625-9C2B1403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9" y="1992690"/>
            <a:ext cx="2765814" cy="3429001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546B126-188B-83E0-455F-384D899AF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180" y="1983620"/>
            <a:ext cx="1719112" cy="3435047"/>
          </a:xfrm>
          <a:prstGeom prst="rect">
            <a:avLst/>
          </a:prstGeom>
        </p:spPr>
      </p:pic>
      <p:pic>
        <p:nvPicPr>
          <p:cNvPr id="7" name="Picture 6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7B48F6E3-83F3-6B26-750E-C3473E885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156" y="1974547"/>
            <a:ext cx="2725043" cy="3429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C80AB-F0FB-6CC9-E4CE-3A504508F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086" y="1983618"/>
            <a:ext cx="2675169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3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0C322-6EF8-A2CF-8352-50F1CBD33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81C6D65-8FB9-C5DA-58E5-2183CC995EB0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BED8DFDA-8DA5-C39A-497F-8B55C6E1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4FF4CF8-496E-ED8C-6D62-0B7B17CA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15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68FBAEC-8723-7A93-183D-C0056AEA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Resultados Verão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BF16837-9F64-BEC9-F997-53B9A3B2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61" y="1409095"/>
            <a:ext cx="2702878" cy="4541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FF525-4AA2-1E35-0C36-D339E1FBE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26" y="1409095"/>
            <a:ext cx="2602261" cy="45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60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9C2D-89E4-A7D0-7482-37C0AFD4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EBE5BEA-C86A-C6E6-9A8A-5F03A1253450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4863A52F-DFD5-6D72-9347-DB6226284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1C8AD50-31EA-1699-4FB0-A7EBA038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16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E6B5A7-DD5C-BA90-B3E6-67ED68B3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20" y="365125"/>
            <a:ext cx="2429933" cy="2148038"/>
          </a:xfrm>
        </p:spPr>
        <p:txBody>
          <a:bodyPr>
            <a:normAutofit fontScale="90000"/>
          </a:bodyPr>
          <a:lstStyle/>
          <a:p>
            <a:r>
              <a:rPr lang="pt-BR">
                <a:latin typeface="Arial"/>
                <a:cs typeface="Arial"/>
              </a:rPr>
              <a:t>Curvas</a:t>
            </a:r>
            <a:br>
              <a:rPr lang="pt-BR">
                <a:latin typeface="Arial"/>
                <a:cs typeface="Arial"/>
              </a:rPr>
            </a:br>
            <a:r>
              <a:rPr lang="pt-BR">
                <a:ea typeface="+mj-lt"/>
                <a:cs typeface="+mj-lt"/>
              </a:rPr>
              <a:t>NJ7240F</a:t>
            </a:r>
            <a:br>
              <a:rPr lang="pt-BR">
                <a:ea typeface="+mj-lt"/>
                <a:cs typeface="+mj-lt"/>
              </a:rPr>
            </a:br>
            <a:r>
              <a:rPr lang="pt-BR">
                <a:ea typeface="+mj-lt"/>
                <a:cs typeface="+mj-lt"/>
              </a:rPr>
              <a:t>19462BTU</a:t>
            </a:r>
            <a:endParaRPr lang="pt-BR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B7A6-AF43-5702-1BCD-37950474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7" y="826815"/>
            <a:ext cx="8793238" cy="2900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FB668-D2CC-AABC-A364-AD5D43D08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881" y="3781079"/>
            <a:ext cx="8793237" cy="28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0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59E3-C050-6350-0895-F178602E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2719E19-53B8-8B91-71FD-2AD7B53F2463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F831C6EA-A643-E148-69F1-689DFDC2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4301348-8F49-76BE-000F-53617ED3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17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1B81417-4D61-3D12-AFDC-0B0C42BE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20" y="365125"/>
            <a:ext cx="2429933" cy="2148038"/>
          </a:xfrm>
        </p:spPr>
        <p:txBody>
          <a:bodyPr>
            <a:normAutofit fontScale="90000"/>
          </a:bodyPr>
          <a:lstStyle/>
          <a:p>
            <a:r>
              <a:rPr lang="pt-BR">
                <a:latin typeface="Arial"/>
                <a:cs typeface="Arial"/>
              </a:rPr>
              <a:t>Curvas</a:t>
            </a:r>
            <a:br>
              <a:rPr lang="pt-BR">
                <a:latin typeface="Arial"/>
                <a:cs typeface="Arial"/>
              </a:rPr>
            </a:br>
            <a:r>
              <a:rPr lang="pt-BR">
                <a:ea typeface="+mj-lt"/>
                <a:cs typeface="+mj-lt"/>
              </a:rPr>
              <a:t>NJ9238E</a:t>
            </a:r>
            <a:br>
              <a:rPr lang="pt-BR">
                <a:ea typeface="+mj-lt"/>
                <a:cs typeface="+mj-lt"/>
              </a:rPr>
            </a:br>
            <a:r>
              <a:rPr lang="pt-BR">
                <a:ea typeface="+mj-lt"/>
                <a:cs typeface="+mj-lt"/>
              </a:rPr>
              <a:t>15467BTU</a:t>
            </a:r>
            <a:endParaRPr lang="pt-BR"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B570CF-9F2B-6260-3F53-3EF385E2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04" y="832864"/>
            <a:ext cx="8787191" cy="2948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8708E5-2375-2998-8866-CB627CBCE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881" y="3781077"/>
            <a:ext cx="8787190" cy="293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28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EBC2E-2AF5-74AD-2C96-1B5491C1D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E279193-299D-4791-3E0C-13FEB0CF25D1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745AD15D-6FA5-4C3E-FEE8-9E83B450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0E78513-7C12-87A7-6A5E-26D6790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18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4FF99AC-9587-F177-F2EF-4F2B371B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Compressor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AFFF05-48BF-248F-BB2E-1F2C65711942}"/>
              </a:ext>
            </a:extLst>
          </p:cNvPr>
          <p:cNvSpPr txBox="1"/>
          <p:nvPr/>
        </p:nvSpPr>
        <p:spPr>
          <a:xfrm>
            <a:off x="431800" y="1395231"/>
            <a:ext cx="10668000" cy="676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ea typeface="+mn-lt"/>
                <a:cs typeface="+mn-lt"/>
              </a:rPr>
              <a:t>NJ9238E com 15467 BTU apresentou melhores resultados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F23C74-751B-FF62-47F8-A8A7DD01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" y="2115900"/>
            <a:ext cx="12065000" cy="407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7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DDD25-D187-7F30-92A6-287617A1A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B0A65E6-C936-6CA8-8118-9746C641CC7C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98568671-9383-C3F2-F6D1-B13F4531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45AB8EB-FC18-A030-DE93-797E14FF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19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78F13F-E832-5553-E5B2-414A29D0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Compressor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536C76-3764-72CA-A136-934B39B93CF2}"/>
              </a:ext>
            </a:extLst>
          </p:cNvPr>
          <p:cNvSpPr txBox="1"/>
          <p:nvPr/>
        </p:nvSpPr>
        <p:spPr>
          <a:xfrm>
            <a:off x="431800" y="1395231"/>
            <a:ext cx="10668000" cy="676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ea typeface="+mn-lt"/>
                <a:cs typeface="+mn-lt"/>
              </a:rPr>
              <a:t>NJ9238E com 15467 BTU apresentou melhores resultados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49380B6-2D67-8A47-A86F-7E5024DA3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37122"/>
              </p:ext>
            </p:extLst>
          </p:nvPr>
        </p:nvGraphicFramePr>
        <p:xfrm>
          <a:off x="469604" y="2339163"/>
          <a:ext cx="11256388" cy="14020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177197">
                  <a:extLst>
                    <a:ext uri="{9D8B030D-6E8A-4147-A177-3AD203B41FA5}">
                      <a16:colId xmlns:a16="http://schemas.microsoft.com/office/drawing/2014/main" val="3511913939"/>
                    </a:ext>
                  </a:extLst>
                </a:gridCol>
                <a:gridCol w="1113227">
                  <a:extLst>
                    <a:ext uri="{9D8B030D-6E8A-4147-A177-3AD203B41FA5}">
                      <a16:colId xmlns:a16="http://schemas.microsoft.com/office/drawing/2014/main" val="799436068"/>
                    </a:ext>
                  </a:extLst>
                </a:gridCol>
                <a:gridCol w="930720">
                  <a:extLst>
                    <a:ext uri="{9D8B030D-6E8A-4147-A177-3AD203B41FA5}">
                      <a16:colId xmlns:a16="http://schemas.microsoft.com/office/drawing/2014/main" val="108744044"/>
                    </a:ext>
                  </a:extLst>
                </a:gridCol>
                <a:gridCol w="1526993">
                  <a:extLst>
                    <a:ext uri="{9D8B030D-6E8A-4147-A177-3AD203B41FA5}">
                      <a16:colId xmlns:a16="http://schemas.microsoft.com/office/drawing/2014/main" val="3688850509"/>
                    </a:ext>
                  </a:extLst>
                </a:gridCol>
                <a:gridCol w="1287104">
                  <a:extLst>
                    <a:ext uri="{9D8B030D-6E8A-4147-A177-3AD203B41FA5}">
                      <a16:colId xmlns:a16="http://schemas.microsoft.com/office/drawing/2014/main" val="3993534884"/>
                    </a:ext>
                  </a:extLst>
                </a:gridCol>
                <a:gridCol w="1407049">
                  <a:extLst>
                    <a:ext uri="{9D8B030D-6E8A-4147-A177-3AD203B41FA5}">
                      <a16:colId xmlns:a16="http://schemas.microsoft.com/office/drawing/2014/main" val="3406162305"/>
                    </a:ext>
                  </a:extLst>
                </a:gridCol>
                <a:gridCol w="1407049">
                  <a:extLst>
                    <a:ext uri="{9D8B030D-6E8A-4147-A177-3AD203B41FA5}">
                      <a16:colId xmlns:a16="http://schemas.microsoft.com/office/drawing/2014/main" val="2504878201"/>
                    </a:ext>
                  </a:extLst>
                </a:gridCol>
                <a:gridCol w="1407049">
                  <a:extLst>
                    <a:ext uri="{9D8B030D-6E8A-4147-A177-3AD203B41FA5}">
                      <a16:colId xmlns:a16="http://schemas.microsoft.com/office/drawing/2014/main" val="2261979959"/>
                    </a:ext>
                  </a:extLst>
                </a:gridCol>
              </a:tblGrid>
              <a:tr h="190500">
                <a:tc gridSpan="8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err="1">
                          <a:effectLst/>
                        </a:rPr>
                        <a:t>Resultados</a:t>
                      </a:r>
                      <a:r>
                        <a:rPr lang="en-US" sz="2000" b="1">
                          <a:effectLst/>
                        </a:rPr>
                        <a:t> </a:t>
                      </a:r>
                      <a:r>
                        <a:rPr lang="en-US" sz="2000" b="1" err="1">
                          <a:effectLst/>
                        </a:rPr>
                        <a:t>Verão</a:t>
                      </a:r>
                      <a:endParaRPr lang="en-US" sz="2000" b="1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986415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Compressor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COP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QL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QH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err="1"/>
                        <a:t>UA_externo</a:t>
                      </a:r>
                      <a:endParaRPr lang="en-US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err="1"/>
                        <a:t>UA_interno</a:t>
                      </a:r>
                      <a:endParaRPr lang="en-US" b="1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969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NJ7240F_19462BTU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4395.0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9514.3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0.0434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1621.3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1902.9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879.0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0915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NJ9238E_15467BTU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4395.0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7083.4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0.0338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1353.0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1416.7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879.0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255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Diferença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19.8%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-25.5%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-22.1%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-16.5%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-25.5%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259729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B567EC-45C2-BB58-504B-B4ECAF2AC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27781"/>
              </p:ext>
            </p:extLst>
          </p:nvPr>
        </p:nvGraphicFramePr>
        <p:xfrm>
          <a:off x="469604" y="4447953"/>
          <a:ext cx="11256654" cy="14020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33083">
                  <a:extLst>
                    <a:ext uri="{9D8B030D-6E8A-4147-A177-3AD203B41FA5}">
                      <a16:colId xmlns:a16="http://schemas.microsoft.com/office/drawing/2014/main" val="11824379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6415504"/>
                    </a:ext>
                  </a:extLst>
                </a:gridCol>
                <a:gridCol w="1121833">
                  <a:extLst>
                    <a:ext uri="{9D8B030D-6E8A-4147-A177-3AD203B41FA5}">
                      <a16:colId xmlns:a16="http://schemas.microsoft.com/office/drawing/2014/main" val="427892023"/>
                    </a:ext>
                  </a:extLst>
                </a:gridCol>
                <a:gridCol w="1257414">
                  <a:extLst>
                    <a:ext uri="{9D8B030D-6E8A-4147-A177-3AD203B41FA5}">
                      <a16:colId xmlns:a16="http://schemas.microsoft.com/office/drawing/2014/main" val="3792056501"/>
                    </a:ext>
                  </a:extLst>
                </a:gridCol>
                <a:gridCol w="1407081">
                  <a:extLst>
                    <a:ext uri="{9D8B030D-6E8A-4147-A177-3AD203B41FA5}">
                      <a16:colId xmlns:a16="http://schemas.microsoft.com/office/drawing/2014/main" val="1808380710"/>
                    </a:ext>
                  </a:extLst>
                </a:gridCol>
                <a:gridCol w="1407081">
                  <a:extLst>
                    <a:ext uri="{9D8B030D-6E8A-4147-A177-3AD203B41FA5}">
                      <a16:colId xmlns:a16="http://schemas.microsoft.com/office/drawing/2014/main" val="1649149946"/>
                    </a:ext>
                  </a:extLst>
                </a:gridCol>
                <a:gridCol w="1407081">
                  <a:extLst>
                    <a:ext uri="{9D8B030D-6E8A-4147-A177-3AD203B41FA5}">
                      <a16:colId xmlns:a16="http://schemas.microsoft.com/office/drawing/2014/main" val="3418343603"/>
                    </a:ext>
                  </a:extLst>
                </a:gridCol>
                <a:gridCol w="1407081">
                  <a:extLst>
                    <a:ext uri="{9D8B030D-6E8A-4147-A177-3AD203B41FA5}">
                      <a16:colId xmlns:a16="http://schemas.microsoft.com/office/drawing/2014/main" val="1697847909"/>
                    </a:ext>
                  </a:extLst>
                </a:gridCol>
              </a:tblGrid>
              <a:tr h="190500">
                <a:tc gridSpan="8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err="1">
                          <a:effectLst/>
                        </a:rPr>
                        <a:t>Resultados</a:t>
                      </a:r>
                      <a:r>
                        <a:rPr lang="en-US" sz="2000" b="1">
                          <a:effectLst/>
                        </a:rPr>
                        <a:t> Inverno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674556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Compressor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COP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QL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QH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err="1"/>
                        <a:t>UA_externo</a:t>
                      </a:r>
                      <a:endParaRPr lang="en-US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err="1"/>
                        <a:t>UA_interno</a:t>
                      </a:r>
                      <a:endParaRPr lang="en-US" b="1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870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NJ7240F_19462BTU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4.31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4395.0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8230.0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0.0353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1020.5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1646.0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879.0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52692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NJ9238E_15467BTU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5.19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4395.0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6070.4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0.0274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846.6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1214.1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879.0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0167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Diferença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20.5%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-26.2%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-22.4%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-17.0%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-26.2%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18513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1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35A94-AF0C-8181-5379-516F8CCF3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665FED0-54FF-A692-2ADC-C044BE80DAA7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3247F581-0AA8-C145-35BA-39C81BC6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7CCACBC-0D55-C8A0-6548-62532451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2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B9213C9-0E1A-AC68-BBF8-E616352B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3927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Cairo – A capital do Egito</a:t>
            </a:r>
          </a:p>
        </p:txBody>
      </p:sp>
    </p:spTree>
    <p:extLst>
      <p:ext uri="{BB962C8B-B14F-4D97-AF65-F5344CB8AC3E}">
        <p14:creationId xmlns:p14="http://schemas.microsoft.com/office/powerpoint/2010/main" val="26083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9C017-FD66-5CA9-843D-C78F4849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A5AA40E-749F-E844-8294-F1A194064AF9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D296B8ED-46C8-B288-F9D8-6C120D0C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B9A9635-F0B7-6C06-C7BE-F23DF818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20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05E9B5A-9003-EACC-6AA2-20F14AC7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E967B2-EB84-DBA7-545F-839753BBF6A5}"/>
              </a:ext>
            </a:extLst>
          </p:cNvPr>
          <p:cNvSpPr txBox="1"/>
          <p:nvPr/>
        </p:nvSpPr>
        <p:spPr>
          <a:xfrm>
            <a:off x="431800" y="1395231"/>
            <a:ext cx="10668000" cy="4345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A seleção do compressor, e o cálculo dos parâmetros se mostrou adequada para os critérios escolhidos;</a:t>
            </a: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Foi possível comparar os ciclos reais e ideais para ambas as situações:</a:t>
            </a: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O projeto atendeu ao requisito de operar em ambos os modos, de verão e inverno, visando a temperatura alvo;</a:t>
            </a: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72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B4DAA-44ED-AE61-F8FF-FA27A0515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80F1EF3E-0932-EAEC-37F9-BCEBEB9301AF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7125F220-065E-CAFE-C6A1-FEEC0B76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7ED2170-9C2E-D5BA-FF26-210742A0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3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0225A5D-AF97-1552-EB27-842F8F0F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Cairo : Clima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D181B0-CF61-E179-FBA2-A20A556F1027}"/>
              </a:ext>
            </a:extLst>
          </p:cNvPr>
          <p:cNvSpPr txBox="1"/>
          <p:nvPr/>
        </p:nvSpPr>
        <p:spPr>
          <a:xfrm>
            <a:off x="431800" y="1395231"/>
            <a:ext cx="10668000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Clima desértico;</a:t>
            </a: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Caracterizado por baixo volume de chuvas durante o ano;</a:t>
            </a: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Alta amplitude térmica durante o dia;</a:t>
            </a: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Altas temperaturas durante o dia e baixas a noite.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93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0A845-09AE-ABE2-4A9C-9E724B95F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EBC1597A-81F0-8A75-E779-B6B07D009C28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745A44AA-A4E2-BF61-9F57-20D10F848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DC12254-6E1B-96E7-3555-A02D2DB1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4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71550B2-8246-0344-05DC-507453D87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Cairo: Curiosidades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C2BD3DE-ED71-8A0A-2C9F-3EC8A22B8EA6}"/>
              </a:ext>
            </a:extLst>
          </p:cNvPr>
          <p:cNvSpPr txBox="1"/>
          <p:nvPr/>
        </p:nvSpPr>
        <p:spPr>
          <a:xfrm>
            <a:off x="431800" y="1794374"/>
            <a:ext cx="11328400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É o único lugar do mundo que ainda possuí uma das 7 maravilhas do mundo antigo, sendo a pirâmide de Gizé;</a:t>
            </a: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>
              <a:latin typeface="Arial"/>
              <a:cs typeface="Arial"/>
            </a:endParaRP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Possuí uma das universidades mais antigas do mundo,   Universidade Al-</a:t>
            </a:r>
            <a:r>
              <a:rPr lang="pt-BR" sz="2800" err="1">
                <a:latin typeface="Arial"/>
                <a:cs typeface="Arial"/>
              </a:rPr>
              <a:t>azhar</a:t>
            </a:r>
            <a:r>
              <a:rPr lang="pt-BR" sz="2800">
                <a:latin typeface="Arial"/>
                <a:cs typeface="Arial"/>
              </a:rPr>
              <a:t>, fundada em 975 DC;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>
              <a:latin typeface="Aptos" panose="020B000402020202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3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441B4-AEBD-7A5B-7814-6E5B7570C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6461354-BB93-5999-CDA9-43E310EDD776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898B32A0-DE26-D80C-85D2-6CAA9F76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DB9287F-DD2B-FB24-A194-BA071578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5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85F0A80-7E4A-BD6E-7256-FE77D84A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Cairo: Curiosidades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C95EA85-5071-CEDB-70B8-ED1D20B53BD7}"/>
              </a:ext>
            </a:extLst>
          </p:cNvPr>
          <p:cNvSpPr txBox="1"/>
          <p:nvPr/>
        </p:nvSpPr>
        <p:spPr>
          <a:xfrm>
            <a:off x="431800" y="1806469"/>
            <a:ext cx="11328400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A cidade já pertenceu ao Império Francês (1798 - 1801), durante a Era Napoleônica;</a:t>
            </a:r>
          </a:p>
          <a:p>
            <a:pPr>
              <a:lnSpc>
                <a:spcPct val="150000"/>
              </a:lnSpc>
            </a:pPr>
            <a:endParaRPr lang="pt-BR" sz="2800">
              <a:latin typeface="Arial"/>
              <a:cs typeface="Arial"/>
            </a:endParaRPr>
          </a:p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Tem o maior museu do mundo , o Grande Museu Egípcio, construído em duas décadas e com um custo de $1B.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>
              <a:latin typeface="Aptos" panose="020B000402020202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2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75989-C337-82E2-79AD-7E18D91D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964045AF-D2A2-BA37-2913-12FAF0C6F709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FB42F017-7C68-84F4-6D62-2FC81571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4ED6809-4B98-839F-B657-E9AAFAAF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6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176093-3469-E2F8-283B-97DBC4D9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Cairo</a:t>
            </a: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F18CE6EA-8EE7-FEEE-76FF-E7119869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" t="18710" b="323"/>
          <a:stretch>
            <a:fillRect/>
          </a:stretch>
        </p:blipFill>
        <p:spPr>
          <a:xfrm>
            <a:off x="431800" y="2112873"/>
            <a:ext cx="7700678" cy="3667641"/>
          </a:xfrm>
          <a:prstGeom prst="rect">
            <a:avLst/>
          </a:prstGeom>
        </p:spPr>
      </p:pic>
      <p:pic>
        <p:nvPicPr>
          <p:cNvPr id="6" name="Gráfico 5" descr="Termômetro com preenchimento sólido">
            <a:extLst>
              <a:ext uri="{FF2B5EF4-FFF2-40B4-BE49-F238E27FC236}">
                <a16:creationId xmlns:a16="http://schemas.microsoft.com/office/drawing/2014/main" id="{21A492FB-F88F-FC7D-0F5B-B275F341C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3673" y="2418180"/>
            <a:ext cx="914400" cy="914400"/>
          </a:xfrm>
          <a:prstGeom prst="rect">
            <a:avLst/>
          </a:prstGeom>
        </p:spPr>
      </p:pic>
      <p:pic>
        <p:nvPicPr>
          <p:cNvPr id="7" name="Gráfico 6" descr="Termômetro com preenchimento sólido">
            <a:extLst>
              <a:ext uri="{FF2B5EF4-FFF2-40B4-BE49-F238E27FC236}">
                <a16:creationId xmlns:a16="http://schemas.microsoft.com/office/drawing/2014/main" id="{4D0A6991-C9CB-BFEA-0B0C-434C17DD0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03673" y="4682707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3B88C4-5871-3086-7C7A-886360E59910}"/>
              </a:ext>
            </a:extLst>
          </p:cNvPr>
          <p:cNvSpPr txBox="1"/>
          <p:nvPr/>
        </p:nvSpPr>
        <p:spPr>
          <a:xfrm>
            <a:off x="9518071" y="2613770"/>
            <a:ext cx="1697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T = 35 ºC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EDC3E66-BBB4-ADDB-8660-E3C2492D1315}"/>
              </a:ext>
            </a:extLst>
          </p:cNvPr>
          <p:cNvSpPr txBox="1"/>
          <p:nvPr/>
        </p:nvSpPr>
        <p:spPr>
          <a:xfrm>
            <a:off x="9618260" y="4878297"/>
            <a:ext cx="1497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T = 9 ºC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64F94D-6DD3-ECAF-E98A-56ED93B9AF0B}"/>
              </a:ext>
            </a:extLst>
          </p:cNvPr>
          <p:cNvSpPr txBox="1"/>
          <p:nvPr/>
        </p:nvSpPr>
        <p:spPr>
          <a:xfrm>
            <a:off x="749950" y="1589653"/>
            <a:ext cx="5033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Temperatura alvo T = 18 ºC</a:t>
            </a:r>
          </a:p>
        </p:txBody>
      </p:sp>
    </p:spTree>
    <p:extLst>
      <p:ext uri="{BB962C8B-B14F-4D97-AF65-F5344CB8AC3E}">
        <p14:creationId xmlns:p14="http://schemas.microsoft.com/office/powerpoint/2010/main" val="312407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F117B-3B99-122A-93E4-A5A505B51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AEAE621-BE64-DD41-489E-C85E1182AAE9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A17BEE19-8348-609C-AFBA-01E3E3A8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90CB097-D3A4-CFAC-52F0-AE0289B4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7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51BB47F-1A8F-9786-B5AF-7158133D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Proposta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0E88FA5-84FF-F2C1-4D8D-0B162621F09D}"/>
                  </a:ext>
                </a:extLst>
              </p:cNvPr>
              <p:cNvSpPr txBox="1"/>
              <p:nvPr/>
            </p:nvSpPr>
            <p:spPr>
              <a:xfrm>
                <a:off x="431800" y="1395231"/>
                <a:ext cx="11328400" cy="48936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457200" indent="-539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sz="2800">
                    <a:latin typeface="Arial"/>
                    <a:cs typeface="Arial"/>
                  </a:rPr>
                  <a:t>Projeto de um refrigerador e bomba de calor, capaz de manter a temperatura em 18 </a:t>
                </a:r>
                <a14:m>
                  <m:oMath xmlns:m="http://schemas.openxmlformats.org/officeDocument/2006/math">
                    <m:r>
                      <a:rPr lang="pt-BR" sz="280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800"/>
                  <a:t>C, em Cairo;</a:t>
                </a:r>
              </a:p>
              <a:p>
                <a:pPr marL="457200" indent="-539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sz="2800">
                    <a:latin typeface="Arial"/>
                    <a:cs typeface="Arial"/>
                  </a:rPr>
                  <a:t>A capacidade necessária é de 15.000 BTU/h = 4395 </a:t>
                </a:r>
                <a14:m>
                  <m:oMath xmlns:m="http://schemas.openxmlformats.org/officeDocument/2006/math">
                    <m:r>
                      <a:rPr lang="pt-BR" sz="2800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BR" sz="2800" b="0">
                    <a:latin typeface="Arial"/>
                  </a:rPr>
                  <a:t>para ambas as condições;</a:t>
                </a:r>
              </a:p>
              <a:p>
                <a:pPr marL="457200" indent="-539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sz="2800">
                    <a:latin typeface="Arial"/>
                    <a:cs typeface="Arial"/>
                  </a:rPr>
                  <a:t>Como requisito de projeto, devemos assumir uma diferença nos trocadores de calor de  5 </a:t>
                </a:r>
                <a14:m>
                  <m:oMath xmlns:m="http://schemas.openxmlformats.org/officeDocument/2006/math">
                    <m:r>
                      <a:rPr lang="pt-BR" sz="2800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800"/>
                  <a:t>C .</a:t>
                </a:r>
                <a:endParaRPr lang="pt-BR" sz="2800">
                  <a:latin typeface="Arial"/>
                  <a:cs typeface="Arial"/>
                </a:endParaRPr>
              </a:p>
              <a:p>
                <a:pPr marL="457200" indent="-539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pt-BR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0E88FA5-84FF-F2C1-4D8D-0B162621F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1395231"/>
                <a:ext cx="11328400" cy="4893647"/>
              </a:xfrm>
              <a:prstGeom prst="rect">
                <a:avLst/>
              </a:prstGeom>
              <a:blipFill>
                <a:blip r:embed="rId3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87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332A-8225-10BA-AD17-64EF6A9A5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67FA45-817B-B677-89AC-BCEA11B191C5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AC8083EA-7AA4-3865-A51C-7D1F07EA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435CEC1-3502-A35E-B0EA-42B31B88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8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C55E16A-7E06-7D9F-615E-8799D490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Ciclo de Carnot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7B6514-13F2-4D6C-43DC-B0126C4374CE}"/>
              </a:ext>
            </a:extLst>
          </p:cNvPr>
          <p:cNvSpPr txBox="1"/>
          <p:nvPr/>
        </p:nvSpPr>
        <p:spPr>
          <a:xfrm>
            <a:off x="431800" y="1395231"/>
            <a:ext cx="474738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No verão: Refrigerador</a:t>
            </a:r>
            <a:endParaRPr lang="pt-BR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66F8A9FB-5FE4-6831-FACA-62E989F24BBF}"/>
                  </a:ext>
                </a:extLst>
              </p:cNvPr>
              <p:cNvSpPr/>
              <p:nvPr/>
            </p:nvSpPr>
            <p:spPr>
              <a:xfrm>
                <a:off x="1157110" y="2133599"/>
                <a:ext cx="3297968" cy="3902067"/>
              </a:xfrm>
              <a:prstGeom prst="roundRect">
                <a:avLst/>
              </a:prstGeom>
              <a:solidFill>
                <a:srgbClr val="008E4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pt-BR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13</m:t>
                    </m:r>
                    <m:r>
                      <a:rPr lang="pt-BR" sz="2400">
                        <a:latin typeface="Cambria Math" panose="02040503050406030204" pitchFamily="18" charset="0"/>
                      </a:rPr>
                      <m:t> °</m:t>
                    </m:r>
                  </m:oMath>
                </a14:m>
                <a:r>
                  <a:rPr lang="pt-BR" sz="2400"/>
                  <a:t>C</a:t>
                </a:r>
              </a:p>
              <a:p>
                <a:pPr algn="ctr"/>
                <a:endParaRPr lang="pt-BR" sz="24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40 </m:t>
                      </m:r>
                      <m:r>
                        <a:rPr lang="pt-BR" sz="2400"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pt-BR" sz="2400" dirty="0"/>
                        <m:t>C</m:t>
                      </m:r>
                    </m:oMath>
                  </m:oMathPara>
                </a14:m>
                <a:endParaRPr lang="pt-BR" sz="2400"/>
              </a:p>
              <a:p>
                <a:pPr algn="ctr"/>
                <a:endParaRPr lang="pt-BR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240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pt-BR" sz="2400">
                          <a:latin typeface="Cambria Math" panose="02040503050406030204" pitchFamily="18" charset="0"/>
                        </a:rPr>
                        <m:t>=4395 </m:t>
                      </m:r>
                      <m:r>
                        <a:rPr lang="pt-BR" sz="240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pt-BR" sz="2400"/>
              </a:p>
              <a:p>
                <a:endParaRPr lang="pt-BR" sz="2400"/>
              </a:p>
              <a:p>
                <a:pPr algn="ctr"/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𝐶𝑂𝑃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  =</m:t>
                    </m:r>
                  </m:oMath>
                </a14:m>
                <a:r>
                  <a:rPr lang="pt-BR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10,6</a:t>
                </a:r>
              </a:p>
              <a:p>
                <a:endParaRPr lang="pt-BR" sz="2400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pt-BR" sz="2400" i="1">
                          <a:latin typeface="Cambria Math" panose="02040503050406030204" pitchFamily="18" charset="0"/>
                        </a:rPr>
                        <m:t>=4810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pt-BR" sz="2400"/>
              </a:p>
              <a:p>
                <a:pPr algn="ctr"/>
                <a:endParaRPr lang="pt-BR" sz="240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66F8A9FB-5FE4-6831-FACA-62E989F24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10" y="2133599"/>
                <a:ext cx="3297968" cy="39020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1">
            <a:extLst>
              <a:ext uri="{FF2B5EF4-FFF2-40B4-BE49-F238E27FC236}">
                <a16:creationId xmlns:a16="http://schemas.microsoft.com/office/drawing/2014/main" id="{DFD15164-9C31-6540-20D4-E88BD6008825}"/>
              </a:ext>
            </a:extLst>
          </p:cNvPr>
          <p:cNvSpPr txBox="1"/>
          <p:nvPr/>
        </p:nvSpPr>
        <p:spPr>
          <a:xfrm>
            <a:off x="5892800" y="1395230"/>
            <a:ext cx="550938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>
                <a:latin typeface="Arial"/>
                <a:cs typeface="Arial"/>
              </a:rPr>
              <a:t>No inverno : Bomba de calor</a:t>
            </a:r>
            <a:endParaRPr lang="pt-BR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: Cantos Arredondados 3">
                <a:extLst>
                  <a:ext uri="{FF2B5EF4-FFF2-40B4-BE49-F238E27FC236}">
                    <a16:creationId xmlns:a16="http://schemas.microsoft.com/office/drawing/2014/main" id="{9386D076-401D-6CC6-0738-92DC45964447}"/>
                  </a:ext>
                </a:extLst>
              </p:cNvPr>
              <p:cNvSpPr/>
              <p:nvPr/>
            </p:nvSpPr>
            <p:spPr>
              <a:xfrm>
                <a:off x="6999111" y="2133598"/>
                <a:ext cx="3297968" cy="3902067"/>
              </a:xfrm>
              <a:prstGeom prst="roundRect">
                <a:avLst/>
              </a:prstGeom>
              <a:solidFill>
                <a:srgbClr val="008E4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  <a:p>
                <a:pPr algn="ctr"/>
                <a:endParaRPr lang="pt-BR" sz="240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pt-BR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pt-BR" sz="2400">
                        <a:latin typeface="Cambria Math" panose="02040503050406030204" pitchFamily="18" charset="0"/>
                      </a:rPr>
                      <m:t> °</m:t>
                    </m:r>
                  </m:oMath>
                </a14:m>
                <a:r>
                  <a:rPr lang="pt-BR" sz="2400"/>
                  <a:t>C</a:t>
                </a:r>
              </a:p>
              <a:p>
                <a:pPr algn="ctr"/>
                <a:endParaRPr lang="pt-BR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pt-BR" sz="2400">
                          <a:latin typeface="Cambria Math" panose="02040503050406030204" pitchFamily="18" charset="0"/>
                        </a:rPr>
                        <m:t> °</m:t>
                      </m:r>
                      <m:r>
                        <m:rPr>
                          <m:nor/>
                        </m:rPr>
                        <a:rPr lang="pt-BR" sz="2400" dirty="0"/>
                        <m:t>C</m:t>
                      </m:r>
                    </m:oMath>
                  </m:oMathPara>
                </a14:m>
                <a:endParaRPr lang="pt-BR" sz="2400"/>
              </a:p>
              <a:p>
                <a:endParaRPr lang="pt-BR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pt-BR" sz="2400" i="1">
                          <a:latin typeface="Cambria Math" panose="02040503050406030204" pitchFamily="18" charset="0"/>
                        </a:rPr>
                        <m:t>=4395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pt-BR" sz="2400"/>
              </a:p>
              <a:p>
                <a:pPr algn="ctr"/>
                <a:endParaRPr lang="pt-BR" sz="240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𝐶𝑂𝑃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  =</m:t>
                    </m:r>
                  </m:oMath>
                </a14:m>
                <a:r>
                  <a:rPr lang="pt-BR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14,6</a:t>
                </a:r>
              </a:p>
              <a:p>
                <a:endParaRPr lang="pt-BR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pt-BR" sz="2400" i="1">
                          <a:latin typeface="Cambria Math" panose="02040503050406030204" pitchFamily="18" charset="0"/>
                        </a:rPr>
                        <m:t>=4094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pt-BR" sz="2400"/>
              </a:p>
              <a:p>
                <a:endParaRPr lang="pt-BR" sz="2400"/>
              </a:p>
              <a:p>
                <a:pPr algn="ctr"/>
                <a:endParaRPr lang="pt-BR" sz="2400"/>
              </a:p>
            </p:txBody>
          </p:sp>
        </mc:Choice>
        <mc:Fallback xmlns="">
          <p:sp>
            <p:nvSpPr>
              <p:cNvPr id="13" name="Retângulo: Cantos Arredondados 3">
                <a:extLst>
                  <a:ext uri="{FF2B5EF4-FFF2-40B4-BE49-F238E27FC236}">
                    <a16:creationId xmlns:a16="http://schemas.microsoft.com/office/drawing/2014/main" id="{9386D076-401D-6CC6-0738-92DC45964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111" y="2133598"/>
                <a:ext cx="3297968" cy="39020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1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FC6CF-CC83-5498-E704-E050857E1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93D4A9A2-632C-DF8A-CF10-44FD120EE072}"/>
              </a:ext>
            </a:extLst>
          </p:cNvPr>
          <p:cNvSpPr/>
          <p:nvPr/>
        </p:nvSpPr>
        <p:spPr>
          <a:xfrm flipV="1">
            <a:off x="-36512" y="47667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Uma imagem com captura de ecrã, Gráficos, clipart&#10;&#10;Descrição gerada automaticamente">
            <a:extLst>
              <a:ext uri="{FF2B5EF4-FFF2-40B4-BE49-F238E27FC236}">
                <a16:creationId xmlns:a16="http://schemas.microsoft.com/office/drawing/2014/main" id="{DCC7AE71-519A-1A3D-AD2A-8EED95AC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324600"/>
            <a:ext cx="1676400" cy="3048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ED268AE-A7BD-E858-847B-CD275BFA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9</a:t>
            </a:fld>
            <a:endParaRPr lang="de-DE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D3D8306-1FD4-A644-AC02-D3BFD7F01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27553" cy="2148038"/>
          </a:xfrm>
        </p:spPr>
        <p:txBody>
          <a:bodyPr/>
          <a:lstStyle/>
          <a:p>
            <a:r>
              <a:rPr lang="pt-BR">
                <a:latin typeface="Arial"/>
                <a:cs typeface="Arial"/>
              </a:rPr>
              <a:t>Curvas</a:t>
            </a:r>
            <a:br>
              <a:rPr lang="pt-BR">
                <a:latin typeface="Arial"/>
                <a:cs typeface="Arial"/>
              </a:rPr>
            </a:br>
            <a:r>
              <a:rPr lang="pt-BR">
                <a:latin typeface="Arial"/>
                <a:cs typeface="Arial"/>
              </a:rPr>
              <a:t>ideais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A30A3-7EC7-1F15-DB71-CDA0670D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020339"/>
            <a:ext cx="8660191" cy="2888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9D17FE-162B-51E0-B506-E046B9D91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023" y="3902030"/>
            <a:ext cx="8654144" cy="288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68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Widescreen</PresentationFormat>
  <Paragraphs>169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Courier New</vt:lpstr>
      <vt:lpstr>Tema do Office</vt:lpstr>
      <vt:lpstr>Apresentação do PowerPoint</vt:lpstr>
      <vt:lpstr>Cairo – A capital do Egito</vt:lpstr>
      <vt:lpstr>Cairo : Clima </vt:lpstr>
      <vt:lpstr>Cairo: Curiosidades</vt:lpstr>
      <vt:lpstr>Cairo: Curiosidades</vt:lpstr>
      <vt:lpstr>Cairo</vt:lpstr>
      <vt:lpstr>Proposta do problema</vt:lpstr>
      <vt:lpstr>Ciclo de Carnot</vt:lpstr>
      <vt:lpstr>Curvas ideais</vt:lpstr>
      <vt:lpstr>Compressor </vt:lpstr>
      <vt:lpstr>Diagrama</vt:lpstr>
      <vt:lpstr>Resultados Verão</vt:lpstr>
      <vt:lpstr>Resultados Verão</vt:lpstr>
      <vt:lpstr>Resultados Inverno</vt:lpstr>
      <vt:lpstr>Resultados Verão</vt:lpstr>
      <vt:lpstr>Curvas NJ7240F 19462BTU</vt:lpstr>
      <vt:lpstr>Curvas NJ9238E 15467BTU</vt:lpstr>
      <vt:lpstr>Compressor </vt:lpstr>
      <vt:lpstr>Compressor 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Vinícius</dc:creator>
  <cp:lastModifiedBy>ANDRE LUIZ MENDES FLORIANO</cp:lastModifiedBy>
  <cp:revision>2</cp:revision>
  <dcterms:created xsi:type="dcterms:W3CDTF">2025-11-25T23:09:27Z</dcterms:created>
  <dcterms:modified xsi:type="dcterms:W3CDTF">2025-12-01T19:15:59Z</dcterms:modified>
</cp:coreProperties>
</file>